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fabi%20grafico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fabi%20mostra%20brasi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Perfil</a:t>
            </a:r>
            <a:r>
              <a:rPr lang="pt-BR" baseline="0" dirty="0"/>
              <a:t> dos usuários do Movimento que Cura - 2025</a:t>
            </a:r>
            <a:endParaRPr lang="pt-B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2548381452318461"/>
          <c:y val="0.17171296296296296"/>
          <c:w val="0.65158070866141737"/>
          <c:h val="0.62271617089530473"/>
        </c:manualLayout>
      </c:layout>
      <c:barChart>
        <c:barDir val="col"/>
        <c:grouping val="clustered"/>
        <c:varyColors val="0"/>
        <c:ser>
          <c:idx val="1"/>
          <c:order val="0"/>
          <c:tx>
            <c:v>Idosos 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29,6%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60</c:v>
              </c:pt>
            </c:numLit>
          </c:val>
          <c:extLst>
            <c:ext xmlns:c16="http://schemas.microsoft.com/office/drawing/2014/chart" uri="{C3380CC4-5D6E-409C-BE32-E72D297353CC}">
              <c16:uniqueId val="{00000001-6689-4557-90CC-C42A2FED9F6B}"/>
            </c:ext>
          </c:extLst>
        </c:ser>
        <c:ser>
          <c:idx val="2"/>
          <c:order val="1"/>
          <c:tx>
            <c:v>Hipertensos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32,5%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66</c:v>
              </c:pt>
            </c:numLit>
          </c:val>
          <c:extLst>
            <c:ext xmlns:c16="http://schemas.microsoft.com/office/drawing/2014/chart" uri="{C3380CC4-5D6E-409C-BE32-E72D297353CC}">
              <c16:uniqueId val="{00000003-6689-4557-90CC-C42A2FED9F6B}"/>
            </c:ext>
          </c:extLst>
        </c:ser>
        <c:ser>
          <c:idx val="3"/>
          <c:order val="2"/>
          <c:tx>
            <c:v>Diabéticos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10,8%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22</c:v>
              </c:pt>
            </c:numLit>
          </c:val>
          <c:extLst>
            <c:ext xmlns:c16="http://schemas.microsoft.com/office/drawing/2014/chart" uri="{C3380CC4-5D6E-409C-BE32-E72D297353CC}">
              <c16:uniqueId val="{00000005-6689-4557-90CC-C42A2FED9F6B}"/>
            </c:ext>
          </c:extLst>
        </c:ser>
        <c:ser>
          <c:idx val="4"/>
          <c:order val="3"/>
          <c:tx>
            <c:v>Saúde Mental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16,7%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34</c:v>
              </c:pt>
            </c:numLit>
          </c:val>
          <c:extLst>
            <c:ext xmlns:c16="http://schemas.microsoft.com/office/drawing/2014/chart" uri="{C3380CC4-5D6E-409C-BE32-E72D297353CC}">
              <c16:uniqueId val="{00000007-6689-4557-90CC-C42A2FED9F6B}"/>
            </c:ext>
          </c:extLst>
        </c:ser>
        <c:ser>
          <c:idx val="0"/>
          <c:order val="4"/>
          <c:tx>
            <c:v>M. Reduzida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66666666666666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17,4%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35</c:v>
              </c:pt>
            </c:numLit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9-6689-4557-90CC-C42A2FED9F6B}"/>
            </c:ext>
          </c:extLst>
        </c:ser>
        <c:ser>
          <c:idx val="6"/>
          <c:order val="5"/>
          <c:tx>
            <c:v>Tabagista</c:v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3,94%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8</c:v>
              </c:pt>
            </c:numLit>
          </c:val>
          <c:extLst>
            <c:ext xmlns:c16="http://schemas.microsoft.com/office/drawing/2014/chart" uri="{C3380CC4-5D6E-409C-BE32-E72D297353CC}">
              <c16:uniqueId val="{0000000B-6689-4557-90CC-C42A2FED9F6B}"/>
            </c:ext>
          </c:extLst>
        </c:ser>
        <c:ser>
          <c:idx val="7"/>
          <c:order val="6"/>
          <c:tx>
            <c:v>Cardiopata</c:v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4,93%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10</c:v>
              </c:pt>
            </c:numLit>
          </c:val>
          <c:extLst>
            <c:ext xmlns:c16="http://schemas.microsoft.com/office/drawing/2014/chart" uri="{C3380CC4-5D6E-409C-BE32-E72D297353CC}">
              <c16:uniqueId val="{0000000D-6689-4557-90CC-C42A2FED9F6B}"/>
            </c:ext>
          </c:extLst>
        </c:ser>
        <c:ser>
          <c:idx val="8"/>
          <c:order val="7"/>
          <c:tx>
            <c:v>Pós Covid</c:v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7,39%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15</c:v>
              </c:pt>
            </c:numLit>
          </c:val>
          <c:extLst>
            <c:ext xmlns:c16="http://schemas.microsoft.com/office/drawing/2014/chart" uri="{C3380CC4-5D6E-409C-BE32-E72D297353CC}">
              <c16:uniqueId val="{0000000F-6689-4557-90CC-C42A2FED9F6B}"/>
            </c:ext>
          </c:extLst>
        </c:ser>
        <c:ser>
          <c:idx val="5"/>
          <c:order val="8"/>
          <c:tx>
            <c:v>PCD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6,40%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6689-4557-90CC-C42A2FED9F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13</c:v>
              </c:pt>
            </c:numLit>
          </c:val>
          <c:extLst>
            <c:ext xmlns:c16="http://schemas.microsoft.com/office/drawing/2014/chart" uri="{C3380CC4-5D6E-409C-BE32-E72D297353CC}">
              <c16:uniqueId val="{00000011-6689-4557-90CC-C42A2FED9F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1875848"/>
        <c:axId val="121875128"/>
        <c:extLst/>
      </c:barChart>
      <c:catAx>
        <c:axId val="1218758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875128"/>
        <c:crosses val="autoZero"/>
        <c:auto val="1"/>
        <c:lblAlgn val="ctr"/>
        <c:lblOffset val="100"/>
        <c:noMultiLvlLbl val="0"/>
      </c:catAx>
      <c:valAx>
        <c:axId val="12187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875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739741907261579"/>
          <c:y val="9.4489839383225277E-2"/>
          <c:w val="0.2726025809273841"/>
          <c:h val="0.8174684563554462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Encontros</a:t>
            </a:r>
            <a:r>
              <a:rPr lang="pt-BR" baseline="0" dirty="0"/>
              <a:t> / Atendimentos realizados - 2024</a:t>
            </a:r>
            <a:endParaRPr lang="pt-B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Encontros realizados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val>
            <c:numLit>
              <c:formatCode>General</c:formatCode>
              <c:ptCount val="1"/>
              <c:pt idx="0">
                <c:v>864</c:v>
              </c:pt>
            </c:numLit>
          </c:val>
          <c:extLst>
            <c:ext xmlns:c16="http://schemas.microsoft.com/office/drawing/2014/chart" uri="{C3380CC4-5D6E-409C-BE32-E72D297353CC}">
              <c16:uniqueId val="{00000001-74A0-4871-AF6F-C4D446FA75BB}"/>
            </c:ext>
          </c:extLst>
        </c:ser>
        <c:ser>
          <c:idx val="1"/>
          <c:order val="1"/>
          <c:tx>
            <c:v>Atendimentos realizados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Lit>
              <c:formatCode>General</c:formatCode>
              <c:ptCount val="1"/>
              <c:pt idx="0">
                <c:v>11561</c:v>
              </c:pt>
            </c:numLit>
          </c:val>
          <c:extLst>
            <c:ext xmlns:c16="http://schemas.microsoft.com/office/drawing/2014/chart" uri="{C3380CC4-5D6E-409C-BE32-E72D297353CC}">
              <c16:uniqueId val="{00000002-74A0-4871-AF6F-C4D446FA75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78543672"/>
        <c:axId val="578545112"/>
      </c:barChart>
      <c:catAx>
        <c:axId val="578543672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8545112"/>
        <c:crosses val="autoZero"/>
        <c:auto val="1"/>
        <c:lblAlgn val="ctr"/>
        <c:lblOffset val="100"/>
        <c:noMultiLvlLbl val="0"/>
      </c:catAx>
      <c:valAx>
        <c:axId val="578545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85436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0.61771</cdr:x>
      <cdr:y>0.93158</cdr:y>
    </cdr:from>
    <cdr:to>
      <cdr:x>1</cdr:x>
      <cdr:y>1</cdr:y>
    </cdr:to>
    <cdr:sp macro="" textlink="">
      <cdr:nvSpPr>
        <cdr:cNvPr id="2" name="CaixaDeTexto 2">
          <a:extLst xmlns:a="http://schemas.openxmlformats.org/drawingml/2006/main">
            <a:ext uri="{FF2B5EF4-FFF2-40B4-BE49-F238E27FC236}">
              <a16:creationId xmlns:a16="http://schemas.microsoft.com/office/drawing/2014/main" id="{138B637A-0B67-55E2-0D40-253D2D0B3276}"/>
            </a:ext>
          </a:extLst>
        </cdr:cNvPr>
        <cdr:cNvSpPr txBox="1"/>
      </cdr:nvSpPr>
      <cdr:spPr>
        <a:xfrm xmlns:a="http://schemas.openxmlformats.org/drawingml/2006/main">
          <a:off x="4737289" y="3372994"/>
          <a:ext cx="2931873" cy="24773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9pPr>
        </a:lstStyle>
        <a:p xmlns:a="http://schemas.openxmlformats.org/drawingml/2006/main">
          <a:r>
            <a:rPr lang="pt-BR" sz="1000" dirty="0"/>
            <a:t>Fonte: Projeto Movimento que cura, 2025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F8D755-9843-85F8-B990-B69E0100B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3D4E2A-28B1-BE07-98C2-37EA0F99F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71465A-B6C1-F7CD-414A-116A1118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A2F34-A9EA-EA81-95C2-D93D234DD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8096D9-A56B-4534-522B-6EBFCA57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6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D8495-87ED-CD05-CE98-A63E7DB5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B98CB69-25AF-9005-5EA4-DAC5496F3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8935EB-BF29-CEF7-C076-9D718B54D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CE9AB8-3DFA-93A9-B1BD-E9640E72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79DDDB-06CD-AD07-7D46-7426B072A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07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A243AE-6D63-8F7A-ADF6-43F772096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3DEA276-B625-261D-187F-2FDD9E287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9E4F5C-8ADA-DF0F-1DC3-FBD0D80D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C7896F-4B04-8B99-3013-6BC7CADDC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ED2B7F-B8F5-160D-EE1C-0FBB6CCF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3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34C09-08C3-8BE2-DEA9-24573C54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EB884E-0CEB-E8EE-9C60-0E8AB78CD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65B899-C55B-F1B3-8630-7C590FAF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D57AEA-032C-1865-845F-47DE269D6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97E18A-A795-A470-6EEF-8781D215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37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02BF0-778D-70EA-0A8C-1B088DA1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6DF9BA-B8DE-3C28-A4DA-5E1A299D9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D4C111-B95A-4BB2-7E0D-C1CA2F77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B5F260-2BED-3BE3-4420-FA2A0A2F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96C5AE-B942-1C2A-6EDC-12C3BC65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54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5661DB-5AAD-E49C-FA78-2375CF78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EEC758-496C-B7F1-7621-D2F03372A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868A2FF-0D9D-8B38-2097-9E4D7A5CE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EF8A600-47F2-B983-16E0-F40DAF1D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26FC4E-EE38-58CF-A290-263496228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81257D-2C96-2578-5C80-A1E8ADE76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67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AB28C-4228-3061-9BE1-15201186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10E1245-2D65-B27A-400A-4F4C6E8D5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625D4E7-07F0-4493-11FF-34D3BF8B0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113D2DD-A39F-3AAD-58CD-F8947F6C1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0CB25CE-6E9B-6DB6-FC1D-013F633A4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295222E-9843-6645-122C-B2B1F1504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13AA18D-0987-46DB-4BA9-F3FCF73F4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1E25DD-40BF-0A32-C194-AD3FDF3F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27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46021-9046-E1F7-0B78-F4BCD7AB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1C238D3-1BB4-5A84-A9CE-FED720F4D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5CFB7D-77D0-9895-6960-CD25060B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6A6995-15E6-BDF5-C631-E5566AEF0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2336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D1B881F-9742-B896-A12D-358E7EE6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56904D-D94F-C2A4-4FF0-FBA9D39C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3F051F1-575D-F8CC-75AA-F4F35996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27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B280C-B5E6-ECE7-4C54-BCA1DC865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92F394-0841-E8E5-27DB-4A615EC1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D656119-1B91-BF56-6607-74D2C54A1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61746F-9BF1-7018-2AE8-B5D65F00F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87E0AF-7D3F-9589-ABB3-0B17869B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3B21EE-F567-43E5-E70B-EC61FD461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18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7C113D-F34B-20EE-6852-B2AE0ECEC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082548-6ECC-C052-F59B-C389F7E40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C34788-196D-AA91-EDDB-1AF8F787B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EEEF41-882D-F225-822E-44B3C19C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25FBC02-9D6C-22E0-83BC-8898B323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B95D76-9E3A-82F5-7AFC-9B9ED84A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56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1C8ECDC-2CF6-D2E2-105F-C27FB4782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1EF6E58-7968-0111-9200-F8CED4659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F503D6-4531-185B-57D1-ACDCAFBEA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A1F1A-62AD-434D-9DE0-C62757EE7A3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3310FD-5C4A-C217-948C-CE1A6FB59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C77228-29AC-B02D-0E4C-4D4A121EA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AB28B-C25E-4A98-9792-9068B719F4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19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FEAF10FC-D849-C7F5-E8BA-4C2DAF9733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2297103"/>
              </p:ext>
            </p:extLst>
          </p:nvPr>
        </p:nvGraphicFramePr>
        <p:xfrm>
          <a:off x="2182761" y="1629697"/>
          <a:ext cx="7329949" cy="3598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93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C16F4-FA70-52F7-9188-35D1604A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Resultados: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3FF9874-4B3B-41C6-5A88-B8A11A62F3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674834"/>
              </p:ext>
            </p:extLst>
          </p:nvPr>
        </p:nvGraphicFramePr>
        <p:xfrm>
          <a:off x="1976284" y="1690687"/>
          <a:ext cx="7049729" cy="4075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378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Resultados: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Pref Nova Tebas 03</cp:lastModifiedBy>
  <cp:revision>2</cp:revision>
  <dcterms:created xsi:type="dcterms:W3CDTF">2025-07-30T10:58:43Z</dcterms:created>
  <dcterms:modified xsi:type="dcterms:W3CDTF">2025-07-30T16:23:44Z</dcterms:modified>
</cp:coreProperties>
</file>